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106807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0D4CB"/>
          </a:solidFill>
        </a:fill>
      </a:tcStyle>
    </a:wholeTbl>
    <a:band2H>
      <a:tcTxStyle b="def" i="def"/>
      <a:tcStyle>
        <a:tcBdr/>
        <a:fill>
          <a:solidFill>
            <a:srgbClr val="F8EB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9" name="Shape 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525" y="285750"/>
            <a:ext cx="10160000" cy="6945315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3175"/>
            <a:ext cx="10691815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Num" sz="quarter" idx="2"/>
          </p:nvPr>
        </p:nvSpPr>
        <p:spPr>
          <a:xfrm>
            <a:off x="7662860" y="7007225"/>
            <a:ext cx="370071" cy="38368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525" y="285750"/>
            <a:ext cx="10160000" cy="694531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>
            <p:ph type="sldNum" sz="quarter" idx="2"/>
          </p:nvPr>
        </p:nvSpPr>
        <p:spPr>
          <a:xfrm>
            <a:off x="9873059" y="6871271"/>
            <a:ext cx="273607" cy="264972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00250" y="848357"/>
            <a:ext cx="8544561" cy="1838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Текст заголовка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5961536" y="2686755"/>
            <a:ext cx="4183275" cy="4869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7654500" y="7003756"/>
            <a:ext cx="370072" cy="383689"/>
          </a:xfrm>
          <a:prstGeom prst="rect">
            <a:avLst/>
          </a:prstGeom>
          <a:ln w="12700">
            <a:miter lim="400000"/>
          </a:ln>
        </p:spPr>
        <p:txBody>
          <a:bodyPr wrap="none" lIns="52144" tIns="52144" rIns="52144" bIns="52144">
            <a:spAutoFit/>
          </a:bodyPr>
          <a:lstStyle>
            <a:lvl1pPr>
              <a:defRPr sz="1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transition xmlns:p14="http://schemas.microsoft.com/office/powerpoint/2010/main" spd="med" advClick="1"/>
  <p:txStyles>
    <p:titleStyle>
      <a:lvl1pPr marL="0" marR="0" indent="0" algn="l" defTabSz="10064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0064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0064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0064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0064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0064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0064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0064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0064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50825" marR="0" indent="-250825" algn="l" defTabSz="1006475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94238" marR="0" indent="-289413" algn="l" defTabSz="1006475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350095" marR="0" indent="-342032" algn="l" defTabSz="1006475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908923" marR="0" indent="-396039" algn="l" defTabSz="1006475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34164" marR="0" indent="-418039" algn="l" defTabSz="1006475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891364" marR="0" indent="-418039" algn="l" defTabSz="1006475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348566" marR="0" indent="-418039" algn="l" defTabSz="1006475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05766" marR="0" indent="-418041" algn="l" defTabSz="1006475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262966" marR="0" indent="-418041" algn="l" defTabSz="1006475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tif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612475" y="2551432"/>
            <a:ext cx="7997993" cy="67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800"/>
            </a:lvl1pPr>
          </a:lstStyle>
          <a:p>
            <a:pPr/>
            <a:r>
              <a:t>Новые инструменты для работы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2603422" y="2195832"/>
            <a:ext cx="5473360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4000"/>
            </a:lvl1pPr>
          </a:lstStyle>
          <a:p>
            <a:pPr/>
            <a:r>
              <a:t>совместные покупки</a:t>
            </a:r>
          </a:p>
        </p:txBody>
      </p:sp>
      <p:pic>
        <p:nvPicPr>
          <p:cNvPr id="7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3682" y="3705026"/>
            <a:ext cx="6451601" cy="2260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sldNum" sz="quarter" idx="4294967295"/>
          </p:nvPr>
        </p:nvSpPr>
        <p:spPr>
          <a:xfrm>
            <a:off x="7662860" y="7007225"/>
            <a:ext cx="2493968" cy="38368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/>
          <a:lstStyle/>
          <a:p>
            <a:pPr/>
            <a:fld id="{86CB4B4D-7CA3-9044-876B-883B54F8677D}" type="slidenum"/>
          </a:p>
        </p:txBody>
      </p:sp>
      <p:pic>
        <p:nvPicPr>
          <p:cNvPr id="74" name="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36" y="0"/>
            <a:ext cx="10652228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2983092" y="4485032"/>
            <a:ext cx="4962344" cy="2024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sz="7000">
                <a:latin typeface="+mn-lt"/>
                <a:ea typeface="+mn-ea"/>
                <a:cs typeface="+mn-cs"/>
                <a:sym typeface="Helvetica Neue"/>
              </a:defRPr>
            </a:pPr>
            <a:r>
              <a:t>ВИП Клуб</a:t>
            </a:r>
          </a:p>
          <a:p>
            <a:pPr algn="ctr">
              <a:defRPr sz="2800">
                <a:latin typeface="+mn-lt"/>
                <a:ea typeface="+mn-ea"/>
                <a:cs typeface="+mn-cs"/>
                <a:sym typeface="Helvetica Neue"/>
              </a:defRPr>
            </a:pPr>
            <a:r>
              <a:t>Строительство</a:t>
            </a:r>
          </a:p>
          <a:p>
            <a:pPr algn="ctr">
              <a:defRPr sz="2800">
                <a:latin typeface="+mn-lt"/>
                <a:ea typeface="+mn-ea"/>
                <a:cs typeface="+mn-cs"/>
                <a:sym typeface="Helvetica Neue"/>
              </a:defRPr>
            </a:pPr>
            <a:r>
              <a:t>Инвестиции в недвижимость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Вип-клуб (1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21" y="102176"/>
            <a:ext cx="10656658" cy="25613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Вип-клуб (1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51579" y="-7263824"/>
            <a:ext cx="10656658" cy="25613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Вип-клуб (1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02379" y="-13080424"/>
            <a:ext cx="10656658" cy="25613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Вип-клуб (1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979" y="-17893724"/>
            <a:ext cx="10656658" cy="25613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Снимок экрана 2016-10-02 в 7.59.33 (4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55776" y="2024012"/>
            <a:ext cx="5391909" cy="42533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1162642" y="5618481"/>
            <a:ext cx="2021676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как это работает:</a:t>
            </a:r>
          </a:p>
        </p:txBody>
      </p:sp>
      <p:sp>
        <p:nvSpPr>
          <p:cNvPr id="88" name="Shape 88"/>
          <p:cNvSpPr/>
          <p:nvPr/>
        </p:nvSpPr>
        <p:spPr>
          <a:xfrm>
            <a:off x="1169141" y="6132831"/>
            <a:ext cx="1511344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что это даст:</a:t>
            </a:r>
          </a:p>
        </p:txBody>
      </p:sp>
      <p:sp>
        <p:nvSpPr>
          <p:cNvPr id="89" name="Shape 89"/>
          <p:cNvSpPr/>
          <p:nvPr/>
        </p:nvSpPr>
        <p:spPr>
          <a:xfrm>
            <a:off x="888575" y="443231"/>
            <a:ext cx="2950810" cy="370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Новый статус в компании:</a:t>
            </a:r>
          </a:p>
        </p:txBody>
      </p:sp>
      <p:sp>
        <p:nvSpPr>
          <p:cNvPr id="90" name="Shape 90"/>
          <p:cNvSpPr/>
          <p:nvPr/>
        </p:nvSpPr>
        <p:spPr>
          <a:xfrm>
            <a:off x="3834975" y="1941831"/>
            <a:ext cx="3109026" cy="52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800"/>
            </a:lvl1pPr>
          </a:lstStyle>
          <a:p>
            <a:pPr/>
            <a:r>
              <a:t>ПОЛЬЗОВАТЕЛЬ</a:t>
            </a:r>
          </a:p>
        </p:txBody>
      </p:sp>
      <p:sp>
        <p:nvSpPr>
          <p:cNvPr id="91" name="Shape 91"/>
          <p:cNvSpPr/>
          <p:nvPr/>
        </p:nvSpPr>
        <p:spPr>
          <a:xfrm>
            <a:off x="3047575" y="3173731"/>
            <a:ext cx="4280217" cy="1209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Ограниченный доступ к привилегиям </a:t>
            </a:r>
          </a:p>
          <a:p>
            <a:pPr marL="300789" indent="-300789">
              <a:buSzPct val="100000"/>
              <a:buAutoNum type="arabicParenR" startAt="1"/>
            </a:pPr>
            <a:r>
              <a:t>Скидки в оффлайн магазинах</a:t>
            </a:r>
          </a:p>
          <a:p>
            <a:pPr marL="300789" indent="-300789">
              <a:buSzPct val="100000"/>
              <a:buAutoNum type="arabicParenR" startAt="1"/>
            </a:pPr>
            <a:r>
              <a:t>Скидки в онлайн магазинах</a:t>
            </a:r>
          </a:p>
          <a:p>
            <a:pPr marL="300789" indent="-300789">
              <a:buSzPct val="100000"/>
              <a:buAutoNum type="arabicParenR" startAt="1"/>
            </a:pPr>
            <a:r>
              <a:t>Обучение</a:t>
            </a:r>
          </a:p>
        </p:txBody>
      </p:sp>
      <p:sp>
        <p:nvSpPr>
          <p:cNvPr id="92" name="Shape 92"/>
          <p:cNvSpPr/>
          <p:nvPr/>
        </p:nvSpPr>
        <p:spPr>
          <a:xfrm>
            <a:off x="4168455" y="4694557"/>
            <a:ext cx="2038456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400" u="sng"/>
            </a:lvl1pPr>
          </a:lstStyle>
          <a:p>
            <a:pPr/>
            <a:r>
              <a:t>Реф.ссылка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7" grpId="4"/>
      <p:bldP build="whole" bldLvl="1" animBg="1" rev="0" advAuto="0" spid="88" grpId="5"/>
      <p:bldP build="whole" bldLvl="1" animBg="1" rev="0" advAuto="0" spid="91" grpId="2"/>
      <p:bldP build="whole" bldLvl="1" animBg="1" rev="0" advAuto="0" spid="90" grpId="1"/>
      <p:bldP build="whole" bldLvl="1" animBg="1" rev="0" advAuto="0" spid="92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Снимок экрана 2016-12-05 в 23.33.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852" y="2797027"/>
            <a:ext cx="8646996" cy="2196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837775" y="316231"/>
            <a:ext cx="3491725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Обновленное моб.приложение</a:t>
            </a:r>
          </a:p>
          <a:p>
            <a:pPr/>
            <a:r>
              <a:t>с новыми возможностями</a:t>
            </a:r>
          </a:p>
        </p:txBody>
      </p:sp>
      <p:pic>
        <p:nvPicPr>
          <p:cNvPr id="97" name="IMG_638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8826" y="-441871"/>
            <a:ext cx="4248408" cy="755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G_638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63426" y="-441871"/>
            <a:ext cx="4248408" cy="7556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7" grpId="1"/>
      <p:bldP build="whole" bldLvl="1" animBg="1" rev="0" advAuto="0" spid="9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2262581" y="3351531"/>
            <a:ext cx="6536538" cy="1818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2800"/>
            </a:pPr>
            <a:r>
              <a:t>Наша задача:</a:t>
            </a:r>
          </a:p>
          <a:p>
            <a:pPr algn="ctr">
              <a:defRPr sz="2800"/>
            </a:pPr>
            <a:r>
              <a:t>Формирование Имиджа и Репутации,</a:t>
            </a:r>
          </a:p>
          <a:p>
            <a:pPr algn="ctr">
              <a:defRPr sz="2800"/>
            </a:pPr>
            <a:r>
              <a:t>статуса Партнер корпорации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G_638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6626" y="-441871"/>
            <a:ext cx="4248408" cy="755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G_638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4726" y="-441871"/>
            <a:ext cx="4248408" cy="7556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1" grpId="1"/>
      <p:bldP build="whole" bldLvl="1" animBg="1" rev="0" advAuto="0" spid="100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FullSizeRend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3776" y="2077319"/>
            <a:ext cx="9021264" cy="4299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FullSizeRender (4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66825" y="1559371"/>
            <a:ext cx="5732738" cy="5451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FullSizeRender (5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7596" y="1678437"/>
            <a:ext cx="6573788" cy="6044499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/>
        </p:nvSpPr>
        <p:spPr>
          <a:xfrm>
            <a:off x="405054" y="316232"/>
            <a:ext cx="10158872" cy="777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1500"/>
            </a:pPr>
            <a:r>
              <a:t>Мы начали разработку готового автоматизированного решения, </a:t>
            </a:r>
          </a:p>
          <a:p>
            <a:pPr defTabSz="457200">
              <a:defRPr b="1" sz="1500"/>
            </a:pPr>
            <a:r>
              <a:t>                                                                     которое позволит партнерам успешно продвигаться в интернете.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FullSizeRender (7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1699" y="1860561"/>
            <a:ext cx="9197302" cy="47171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FullSizeRender (3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8248" y="3899243"/>
            <a:ext cx="7299776" cy="2938719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787347" y="2056131"/>
            <a:ext cx="9623277" cy="169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1500"/>
            </a:pPr>
            <a:r>
              <a:t>Как это работает? </a:t>
            </a:r>
          </a:p>
          <a:p>
            <a:pPr defTabSz="457200">
              <a:defRPr b="1" sz="1500"/>
            </a:pPr>
          </a:p>
          <a:p>
            <a:pPr defTabSz="457200">
              <a:defRPr b="1" sz="1500"/>
            </a:pPr>
            <a:r>
              <a:t>1. Создаете персональный сайт и выбираете один из готовых шаблонов.</a:t>
            </a:r>
          </a:p>
          <a:p>
            <a:pPr defTabSz="457200">
              <a:defRPr b="1" sz="1500"/>
            </a:pPr>
            <a:r>
              <a:t>2. Выбираете пакет продвижения сайта (по аналогии с пакетами Турбопромо)</a:t>
            </a:r>
          </a:p>
          <a:p>
            <a:pPr defTabSz="457200">
              <a:defRPr b="1" sz="1500"/>
            </a:pPr>
            <a:r>
              <a:t>3. Наши специалисты по интернет-продвижению настраивают рекламу на ваш персональный сайт</a:t>
            </a:r>
          </a:p>
          <a:p>
            <a:pPr defTabSz="457200">
              <a:defRPr b="1" sz="1500"/>
            </a:pPr>
            <a:r>
              <a:t>4. Вы получаете поток заявок от потенциальных партнеров на вашу электронную почту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FullSizeRender (8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8355" y="3515264"/>
            <a:ext cx="7247626" cy="372885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227148" y="1840232"/>
            <a:ext cx="9715551" cy="169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1500"/>
            </a:pPr>
            <a:r>
              <a:t>Если вы хотите продвигаться в интернете самостоятельно?</a:t>
            </a:r>
          </a:p>
          <a:p>
            <a:pPr defTabSz="457200">
              <a:defRPr b="1" sz="1500"/>
            </a:pPr>
          </a:p>
          <a:p>
            <a:pPr defTabSz="457200">
              <a:defRPr b="1" sz="1500"/>
            </a:pPr>
            <a:r>
              <a:t>1. Мы обучаем вас продвижению вашего персонального сайта.</a:t>
            </a:r>
          </a:p>
          <a:p>
            <a:pPr defTabSz="457200">
              <a:defRPr b="1" sz="1500"/>
            </a:pPr>
            <a:r>
              <a:t>2. Даем вам готовые инструменты (баннеры, тексты, брендированные страницы в соцсетях, другие рекламные форматы). </a:t>
            </a:r>
          </a:p>
          <a:p>
            <a:pPr defTabSz="457200">
              <a:defRPr b="1" sz="1500"/>
            </a:pPr>
            <a:r>
              <a:t>3. По каждому инструменту даем простую и понятную инструкцию как пользоваться.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FullSizeRender (2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43378" y="3215700"/>
            <a:ext cx="3796895" cy="3928348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/>
        </p:nvSpPr>
        <p:spPr>
          <a:xfrm>
            <a:off x="296081" y="1471931"/>
            <a:ext cx="8474150" cy="237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b="1" sz="1500"/>
            </a:pPr>
            <a:r>
              <a:t>Продукты новой программы:</a:t>
            </a:r>
          </a:p>
          <a:p>
            <a:pPr defTabSz="457200">
              <a:defRPr b="1" sz="1500"/>
            </a:pPr>
          </a:p>
          <a:p>
            <a:pPr defTabSz="457200">
              <a:defRPr b="1" sz="1500"/>
            </a:pPr>
            <a:r>
              <a:t>- Обновленный лендинг, адаптированный для мобильных устройств</a:t>
            </a:r>
          </a:p>
          <a:p>
            <a:pPr defTabSz="457200">
              <a:defRPr b="1" sz="1500"/>
            </a:pPr>
            <a:r>
              <a:t>- Готовые инструменты продвижения (баннеры, тексты, брендированные страницы в соцсетях, другие рекламные форматы).</a:t>
            </a:r>
          </a:p>
          <a:p>
            <a:pPr defTabSz="457200">
              <a:defRPr b="1" sz="1500"/>
            </a:pPr>
            <a:r>
              <a:t>- Обучающие материалы и иструкции как пользоваться этими инструментами.</a:t>
            </a:r>
          </a:p>
          <a:p>
            <a:pPr defTabSz="457200">
              <a:defRPr b="1" sz="1500"/>
            </a:pPr>
            <a:r>
              <a:t>- Готовое решение по продвижению лендингов для партнеров (аналог турбопромо).</a:t>
            </a:r>
          </a:p>
          <a:p>
            <a:pPr defTabSz="457200">
              <a:defRPr b="1" sz="1500"/>
            </a:pPr>
            <a:r>
              <a:t>- Партнерская программа по продвижению лендингов (распределение по М2).</a:t>
            </a:r>
          </a:p>
          <a:p>
            <a:pPr defTabSz="457200">
              <a:defRPr b="1" sz="1500"/>
            </a:pPr>
            <a:r>
              <a:t>- Система оценки эффективности лендингов и их продвижения в личном кабинете.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FullSizeRender (1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2892" y="257993"/>
            <a:ext cx="4857966" cy="72243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FullSizeRend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7808" y="393110"/>
            <a:ext cx="5743640" cy="6770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1283689" y="1713231"/>
            <a:ext cx="8113322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4000"/>
            </a:lvl1pPr>
          </a:lstStyle>
          <a:p>
            <a:pPr/>
            <a:r>
              <a:t>Академия Красоты и Здоровья</a:t>
            </a:r>
          </a:p>
        </p:txBody>
      </p:sp>
      <p:pic>
        <p:nvPicPr>
          <p:cNvPr id="56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4424" y="2565035"/>
            <a:ext cx="7148827" cy="451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" grpId="1"/>
      <p:bldP build="whole" bldLvl="1" animBg="1" rev="0" advAuto="0" spid="56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FullSizeRender (1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64988" y="2882113"/>
            <a:ext cx="1615121" cy="2401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FullSizeRender (2)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96224" y="621384"/>
            <a:ext cx="2152649" cy="11595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FullSizeRender (4)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7376" y="594128"/>
            <a:ext cx="2100037" cy="1214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FullSizeRender (3)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90985" y="387053"/>
            <a:ext cx="1831703" cy="1628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FullSizeRender (5)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88485" y="3513947"/>
            <a:ext cx="1277819" cy="1214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FullSizeRender (6)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189164" y="6433767"/>
            <a:ext cx="2566769" cy="983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FullSizeRender (7)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121242" y="3531933"/>
            <a:ext cx="2431590" cy="85360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 flipH="1" flipV="1">
            <a:off x="2124083" y="1992659"/>
            <a:ext cx="2386274" cy="170696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3" name="Shape 133"/>
          <p:cNvSpPr/>
          <p:nvPr/>
        </p:nvSpPr>
        <p:spPr>
          <a:xfrm flipV="1">
            <a:off x="6405065" y="1952251"/>
            <a:ext cx="2300685" cy="178789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4" name="Shape 134"/>
          <p:cNvSpPr/>
          <p:nvPr/>
        </p:nvSpPr>
        <p:spPr>
          <a:xfrm flipH="1">
            <a:off x="2749734" y="4120963"/>
            <a:ext cx="1615121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5" name="Shape 135"/>
          <p:cNvSpPr/>
          <p:nvPr/>
        </p:nvSpPr>
        <p:spPr>
          <a:xfrm>
            <a:off x="6427351" y="4083050"/>
            <a:ext cx="1546648" cy="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6" name="Shape 136"/>
          <p:cNvSpPr/>
          <p:nvPr/>
        </p:nvSpPr>
        <p:spPr>
          <a:xfrm flipV="1">
            <a:off x="5472548" y="1904707"/>
            <a:ext cx="1" cy="85360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7" name="Shape 137"/>
          <p:cNvSpPr/>
          <p:nvPr/>
        </p:nvSpPr>
        <p:spPr>
          <a:xfrm>
            <a:off x="5568949" y="5432076"/>
            <a:ext cx="1" cy="85360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12"/>
      <p:bldP build="whole" bldLvl="1" animBg="1" rev="0" advAuto="0" spid="132" grpId="2"/>
      <p:bldP build="whole" bldLvl="1" animBg="1" rev="0" advAuto="0" spid="130" grpId="6"/>
      <p:bldP build="whole" bldLvl="1" animBg="1" rev="0" advAuto="0" spid="131" grpId="9"/>
      <p:bldP build="whole" bldLvl="1" animBg="1" rev="0" advAuto="0" spid="135" grpId="10"/>
      <p:bldP build="whole" bldLvl="1" animBg="1" rev="0" advAuto="0" spid="128" grpId="3"/>
      <p:bldP build="whole" bldLvl="1" animBg="1" rev="0" advAuto="0" spid="126" grpId="11"/>
      <p:bldP build="whole" bldLvl="1" animBg="1" rev="0" advAuto="0" spid="134" grpId="8"/>
      <p:bldP build="whole" bldLvl="1" animBg="1" rev="0" advAuto="0" spid="129" grpId="7"/>
      <p:bldP build="whole" bldLvl="1" animBg="1" rev="0" advAuto="0" spid="133" grpId="4"/>
      <p:bldP build="whole" bldLvl="1" animBg="1" rev="0" advAuto="0" spid="127" grpId="1"/>
      <p:bldP build="whole" bldLvl="1" animBg="1" rev="0" advAuto="0" spid="137" grpId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4431875" y="3135632"/>
            <a:ext cx="1623858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Видео ролики</a:t>
            </a:r>
          </a:p>
        </p:txBody>
      </p:sp>
      <p:sp>
        <p:nvSpPr>
          <p:cNvPr id="140" name="Shape 140"/>
          <p:cNvSpPr/>
          <p:nvPr/>
        </p:nvSpPr>
        <p:spPr>
          <a:xfrm>
            <a:off x="4094779" y="4329431"/>
            <a:ext cx="2298050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Прямые трансляции</a:t>
            </a:r>
          </a:p>
        </p:txBody>
      </p:sp>
      <p:sp>
        <p:nvSpPr>
          <p:cNvPr id="141" name="Shape 141"/>
          <p:cNvSpPr/>
          <p:nvPr/>
        </p:nvSpPr>
        <p:spPr>
          <a:xfrm>
            <a:off x="2158575" y="5142231"/>
            <a:ext cx="6910680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Делайте как умеете , но думайте что говорите и как говорите</a:t>
            </a:r>
          </a:p>
          <a:p>
            <a:pPr/>
            <a:r>
              <a:t>качественный контент, привлечет качественных людей!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3145371" y="3507132"/>
            <a:ext cx="5052870" cy="810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4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С НАМИ ЛЕГКО!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АЗиК-главная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85791"/>
            <a:ext cx="10680700" cy="17564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АЗиК-главная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50263" y="-6906477"/>
            <a:ext cx="10955452" cy="180165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АЗиК-внутренняя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6342" y="-83847"/>
            <a:ext cx="10168016" cy="263596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АЗиК-внутренняя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16405" y="-8473364"/>
            <a:ext cx="13681386" cy="354676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АЗиК-внутренняя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41805" y="-18696864"/>
            <a:ext cx="13681386" cy="354676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АЗиК-внутренняя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65605" y="-25123064"/>
            <a:ext cx="13681386" cy="354676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8F8F8F"/>
      </a:accent3>
      <a:accent4>
        <a:srgbClr val="707070"/>
      </a:accent4>
      <a:accent5>
        <a:srgbClr val="B5C9E5"/>
      </a:accent5>
      <a:accent6>
        <a:srgbClr val="D7712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8F8F8F"/>
      </a:accent3>
      <a:accent4>
        <a:srgbClr val="707070"/>
      </a:accent4>
      <a:accent5>
        <a:srgbClr val="B5C9E5"/>
      </a:accent5>
      <a:accent6>
        <a:srgbClr val="D7712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